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PT Sans Narrow"/>
      <p:regular r:id="rId20"/>
      <p:bold r:id="rId21"/>
    </p:embeddedFont>
    <p:embeddedFont>
      <p:font typeface="Open Sans"/>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68EA27D-90C7-421E-B3C0-BE583ADB1194}">
  <a:tblStyle styleId="{968EA27D-90C7-421E-B3C0-BE583ADB119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TSansNarrow-regular.fntdata"/><Relationship Id="rId22" Type="http://schemas.openxmlformats.org/officeDocument/2006/relationships/font" Target="fonts/OpenSans-regular.fntdata"/><Relationship Id="rId21" Type="http://schemas.openxmlformats.org/officeDocument/2006/relationships/font" Target="fonts/PTSansNarrow-bold.fntdata"/><Relationship Id="rId24" Type="http://schemas.openxmlformats.org/officeDocument/2006/relationships/font" Target="fonts/OpenSans-italic.fntdata"/><Relationship Id="rId23" Type="http://schemas.openxmlformats.org/officeDocument/2006/relationships/font" Target="fonts/Open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schemas.openxmlformats.org/officeDocument/2006/relationships/font" Target="fonts/OpenSans-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2a23e1f55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2a23e1f55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2a23e1f55d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2a23e1f55d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29850f095a_0_1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29850f095a_0_1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29850f095a_0_1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29850f095a_0_1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2a23e1f55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2a23e1f55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29850f095a_0_1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29850f095a_0_1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Callout: An analysis of loyalty program data is needed to profile organic buyers, so that we can help the company sell more organic products to those buyers.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2a23e1f55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2a23e1f55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Callout: A majority of organic customers tend to be younger and/or more affluent, as we can gather from the box plots.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2a23e1f55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2a23e1f55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Callout: To be clear to our audience, we also state that missing data was handled and irrelevant variables excluded, such as Customer ID.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2a23e1f55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2a23e1f55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Callout: The final model, the gradient boosting model, was selected based on balanced performance with the considered criteria and business relevance. While no model was significantly worse than any other model, the gradient boosting model had most of the highest marks for our criteria based on the testing data.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2a23e1f55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2a23e1f55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Callout: I created a p</a:t>
            </a:r>
            <a:r>
              <a:rPr lang="en"/>
              <a:t>rofile developed to guide marketing efforts.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2a23e1f55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2a23e1f55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2a23e1f55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2a23e1f55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Callout: Essentially, we went them to find ways to engage this targeted customer base so that they can optimize their resources. Perhaps coupons can work as a tactic as well.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lnSpc>
                <a:spcPct val="115000"/>
              </a:lnSpc>
              <a:spcBef>
                <a:spcPts val="1200"/>
              </a:spcBef>
              <a:spcAft>
                <a:spcPts val="1200"/>
              </a:spcAft>
              <a:buSzPts val="990"/>
              <a:buNone/>
            </a:pPr>
            <a:r>
              <a:rPr lang="en" sz="3530"/>
              <a:t>Increasing Sales of Organic Products: </a:t>
            </a:r>
            <a:r>
              <a:rPr b="0" lang="en" sz="3130"/>
              <a:t>Insights and Recommendations</a:t>
            </a:r>
            <a:endParaRPr b="0" sz="2730"/>
          </a:p>
        </p:txBody>
      </p:sp>
      <p:sp>
        <p:nvSpPr>
          <p:cNvPr id="67" name="Google Shape;67;p13"/>
          <p:cNvSpPr txBox="1"/>
          <p:nvPr>
            <p:ph idx="1" type="subTitle"/>
          </p:nvPr>
        </p:nvSpPr>
        <p:spPr>
          <a:xfrm>
            <a:off x="2137225" y="2921699"/>
            <a:ext cx="4870500" cy="720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100"/>
              <a:t>Aaron King</a:t>
            </a:r>
            <a:endParaRPr sz="2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Appendix: Initial Changes</a:t>
            </a:r>
            <a:endParaRPr/>
          </a:p>
        </p:txBody>
      </p:sp>
      <p:sp>
        <p:nvSpPr>
          <p:cNvPr id="135" name="Google Shape;135;p2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Data Preparation:</a:t>
            </a:r>
            <a:endParaRPr b="1"/>
          </a:p>
          <a:p>
            <a:pPr indent="-342900" lvl="0" marL="457200" rtl="0" algn="l">
              <a:spcBef>
                <a:spcPts val="1200"/>
              </a:spcBef>
              <a:spcAft>
                <a:spcPts val="0"/>
              </a:spcAft>
              <a:buSzPts val="1800"/>
              <a:buChar char="-"/>
            </a:pPr>
            <a:r>
              <a:rPr lang="en"/>
              <a:t>Addressed missing values using </a:t>
            </a:r>
            <a:r>
              <a:rPr i="1" lang="en"/>
              <a:t>dropna</a:t>
            </a:r>
            <a:r>
              <a:rPr lang="en"/>
              <a:t> function on rows containing missing values, leaving us with 16,408 observations.</a:t>
            </a:r>
            <a:endParaRPr/>
          </a:p>
          <a:p>
            <a:pPr indent="-342900" lvl="0" marL="457200" rtl="0" algn="l">
              <a:spcBef>
                <a:spcPts val="0"/>
              </a:spcBef>
              <a:spcAft>
                <a:spcPts val="0"/>
              </a:spcAft>
              <a:buSzPts val="1800"/>
              <a:buChar char="-"/>
            </a:pPr>
            <a:r>
              <a:rPr lang="en"/>
              <a:t>Created dummy variables as necessary.</a:t>
            </a:r>
            <a:endParaRPr/>
          </a:p>
          <a:p>
            <a:pPr indent="-342900" lvl="0" marL="457200" rtl="0" algn="l">
              <a:spcBef>
                <a:spcPts val="0"/>
              </a:spcBef>
              <a:spcAft>
                <a:spcPts val="0"/>
              </a:spcAft>
              <a:buSzPts val="1800"/>
              <a:buChar char="-"/>
            </a:pPr>
            <a:r>
              <a:rPr lang="en"/>
              <a:t>Variables excluded:</a:t>
            </a:r>
            <a:endParaRPr/>
          </a:p>
          <a:p>
            <a:pPr indent="-317500" lvl="1" marL="914400" rtl="0" algn="l">
              <a:spcBef>
                <a:spcPts val="0"/>
              </a:spcBef>
              <a:spcAft>
                <a:spcPts val="0"/>
              </a:spcAft>
              <a:buSzPts val="1400"/>
              <a:buChar char="-"/>
            </a:pPr>
            <a:r>
              <a:rPr lang="en" sz="1600"/>
              <a:t>TargetAmt</a:t>
            </a:r>
            <a:r>
              <a:rPr lang="en"/>
              <a:t> (perfectly collinear with our Y variable)</a:t>
            </a:r>
            <a:endParaRPr/>
          </a:p>
          <a:p>
            <a:pPr indent="-317500" lvl="1" marL="914400" rtl="0" algn="l">
              <a:spcBef>
                <a:spcPts val="0"/>
              </a:spcBef>
              <a:spcAft>
                <a:spcPts val="0"/>
              </a:spcAft>
              <a:buSzPts val="1400"/>
              <a:buChar char="-"/>
            </a:pPr>
            <a:r>
              <a:rPr lang="en" sz="1600"/>
              <a:t>ID</a:t>
            </a:r>
            <a:r>
              <a:rPr lang="en"/>
              <a:t> (unique identifier variable, irrelevant for analysis)</a:t>
            </a:r>
            <a:endParaRPr/>
          </a:p>
          <a:p>
            <a:pPr indent="-342900" lvl="0" marL="457200" rtl="0" algn="l">
              <a:spcBef>
                <a:spcPts val="0"/>
              </a:spcBef>
              <a:spcAft>
                <a:spcPts val="0"/>
              </a:spcAft>
              <a:buSzPts val="1800"/>
              <a:buChar char="-"/>
            </a:pPr>
            <a:r>
              <a:rPr lang="en"/>
              <a:t>Created test and train data sets with default split.</a:t>
            </a:r>
            <a:endParaRPr/>
          </a:p>
        </p:txBody>
      </p:sp>
      <p:sp>
        <p:nvSpPr>
          <p:cNvPr id="136" name="Google Shape;136;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Appendix: Model Details</a:t>
            </a:r>
            <a:endParaRPr/>
          </a:p>
        </p:txBody>
      </p:sp>
      <p:sp>
        <p:nvSpPr>
          <p:cNvPr id="142" name="Google Shape;142;p2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Model Specifications:</a:t>
            </a:r>
            <a:endParaRPr b="1"/>
          </a:p>
          <a:p>
            <a:pPr indent="-342900" lvl="0" marL="457200" rtl="0" algn="l">
              <a:spcBef>
                <a:spcPts val="1200"/>
              </a:spcBef>
              <a:spcAft>
                <a:spcPts val="0"/>
              </a:spcAft>
              <a:buSzPts val="1800"/>
              <a:buChar char="●"/>
            </a:pPr>
            <a:r>
              <a:rPr lang="en" u="sng"/>
              <a:t>Decision Tree #1</a:t>
            </a:r>
            <a:endParaRPr/>
          </a:p>
          <a:p>
            <a:pPr indent="-317500" lvl="1" marL="914400" rtl="0" algn="l">
              <a:spcBef>
                <a:spcPts val="0"/>
              </a:spcBef>
              <a:spcAft>
                <a:spcPts val="0"/>
              </a:spcAft>
              <a:buSzPts val="1400"/>
              <a:buChar char="○"/>
            </a:pPr>
            <a:r>
              <a:rPr lang="en"/>
              <a:t>max depth: 25, min samples: 80, ccp: 0.001</a:t>
            </a:r>
            <a:endParaRPr/>
          </a:p>
          <a:p>
            <a:pPr indent="-342900" lvl="0" marL="457200" rtl="0" algn="l">
              <a:spcBef>
                <a:spcPts val="0"/>
              </a:spcBef>
              <a:spcAft>
                <a:spcPts val="0"/>
              </a:spcAft>
              <a:buSzPts val="1800"/>
              <a:buChar char="●"/>
            </a:pPr>
            <a:r>
              <a:rPr lang="en" u="sng"/>
              <a:t>Decision Tree #2</a:t>
            </a:r>
            <a:endParaRPr/>
          </a:p>
          <a:p>
            <a:pPr indent="-317500" lvl="1" marL="914400" rtl="0" algn="l">
              <a:spcBef>
                <a:spcPts val="0"/>
              </a:spcBef>
              <a:spcAft>
                <a:spcPts val="0"/>
              </a:spcAft>
              <a:buSzPts val="1400"/>
              <a:buChar char="○"/>
            </a:pPr>
            <a:r>
              <a:rPr lang="en"/>
              <a:t>max depth: 20, min samples: 10, ccp: 0.001</a:t>
            </a:r>
            <a:endParaRPr/>
          </a:p>
          <a:p>
            <a:pPr indent="-342900" lvl="0" marL="457200" rtl="0" algn="l">
              <a:spcBef>
                <a:spcPts val="0"/>
              </a:spcBef>
              <a:spcAft>
                <a:spcPts val="0"/>
              </a:spcAft>
              <a:buSzPts val="1800"/>
              <a:buChar char="●"/>
            </a:pPr>
            <a:r>
              <a:rPr lang="en" u="sng"/>
              <a:t>Random Forest</a:t>
            </a:r>
            <a:endParaRPr/>
          </a:p>
          <a:p>
            <a:pPr indent="-317500" lvl="1" marL="914400" rtl="0" algn="l">
              <a:spcBef>
                <a:spcPts val="0"/>
              </a:spcBef>
              <a:spcAft>
                <a:spcPts val="0"/>
              </a:spcAft>
              <a:buSzPts val="1400"/>
              <a:buChar char="○"/>
            </a:pPr>
            <a:r>
              <a:rPr lang="en"/>
              <a:t>n estimators: 150, max features: 7, max depth: 50, min samples: 30</a:t>
            </a:r>
            <a:endParaRPr/>
          </a:p>
          <a:p>
            <a:pPr indent="-342900" lvl="0" marL="457200" rtl="0" algn="l">
              <a:spcBef>
                <a:spcPts val="0"/>
              </a:spcBef>
              <a:spcAft>
                <a:spcPts val="0"/>
              </a:spcAft>
              <a:buSzPts val="1800"/>
              <a:buChar char="●"/>
            </a:pPr>
            <a:r>
              <a:rPr lang="en" u="sng"/>
              <a:t>Gradient Boosting</a:t>
            </a:r>
            <a:endParaRPr/>
          </a:p>
          <a:p>
            <a:pPr indent="-317500" lvl="1" marL="914400" rtl="0" algn="l">
              <a:spcBef>
                <a:spcPts val="0"/>
              </a:spcBef>
              <a:spcAft>
                <a:spcPts val="0"/>
              </a:spcAft>
              <a:buSzPts val="1400"/>
              <a:buChar char="○"/>
            </a:pPr>
            <a:r>
              <a:rPr lang="en"/>
              <a:t>n estimators: 100, learning rate: 0.1, max depth: 3</a:t>
            </a:r>
            <a:endParaRPr/>
          </a:p>
        </p:txBody>
      </p:sp>
      <p:sp>
        <p:nvSpPr>
          <p:cNvPr id="143" name="Google Shape;14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Appendix: Model Evaluation</a:t>
            </a:r>
            <a:endParaRPr/>
          </a:p>
        </p:txBody>
      </p:sp>
      <p:graphicFrame>
        <p:nvGraphicFramePr>
          <p:cNvPr id="149" name="Google Shape;149;p24"/>
          <p:cNvGraphicFramePr/>
          <p:nvPr/>
        </p:nvGraphicFramePr>
        <p:xfrm>
          <a:off x="311688" y="1152425"/>
          <a:ext cx="3000000" cy="3000000"/>
        </p:xfrm>
        <a:graphic>
          <a:graphicData uri="http://schemas.openxmlformats.org/drawingml/2006/table">
            <a:tbl>
              <a:tblPr>
                <a:noFill/>
                <a:tableStyleId>{968EA27D-90C7-421E-B3C0-BE583ADB1194}</a:tableStyleId>
              </a:tblPr>
              <a:tblGrid>
                <a:gridCol w="1597125"/>
                <a:gridCol w="881700"/>
                <a:gridCol w="897975"/>
                <a:gridCol w="818500"/>
                <a:gridCol w="774125"/>
                <a:gridCol w="865425"/>
                <a:gridCol w="930475"/>
                <a:gridCol w="914250"/>
                <a:gridCol w="841025"/>
              </a:tblGrid>
              <a:tr h="496800">
                <a:tc rowSpan="2">
                  <a:txBody>
                    <a:bodyPr/>
                    <a:lstStyle/>
                    <a:p>
                      <a:pPr indent="0" lvl="0" marL="0" rtl="0" algn="ctr">
                        <a:spcBef>
                          <a:spcPts val="0"/>
                        </a:spcBef>
                        <a:spcAft>
                          <a:spcPts val="0"/>
                        </a:spcAft>
                        <a:buNone/>
                      </a:pPr>
                      <a:r>
                        <a:rPr b="1" lang="en" sz="2300">
                          <a:latin typeface="PT Sans Narrow"/>
                          <a:ea typeface="PT Sans Narrow"/>
                          <a:cs typeface="PT Sans Narrow"/>
                          <a:sym typeface="PT Sans Narrow"/>
                        </a:rPr>
                        <a:t>Model</a:t>
                      </a:r>
                      <a:endParaRPr b="1" sz="2300">
                        <a:latin typeface="PT Sans Narrow"/>
                        <a:ea typeface="PT Sans Narrow"/>
                        <a:cs typeface="PT Sans Narrow"/>
                        <a:sym typeface="PT Sans Narrow"/>
                      </a:endParaRPr>
                    </a:p>
                  </a:txBody>
                  <a:tcPr marT="91425" marB="91425" marR="91425" marL="91425" anchor="ctr">
                    <a:lnB cap="flat" cmpd="sng" w="9525">
                      <a:solidFill>
                        <a:srgbClr val="000000"/>
                      </a:solidFill>
                      <a:prstDash val="solid"/>
                      <a:round/>
                      <a:headEnd len="sm" w="sm" type="none"/>
                      <a:tailEnd len="sm" w="sm" type="none"/>
                    </a:lnB>
                  </a:tcPr>
                </a:tc>
                <a:tc gridSpan="4">
                  <a:txBody>
                    <a:bodyPr/>
                    <a:lstStyle/>
                    <a:p>
                      <a:pPr indent="0" lvl="0" marL="0" rtl="0" algn="ctr">
                        <a:spcBef>
                          <a:spcPts val="0"/>
                        </a:spcBef>
                        <a:spcAft>
                          <a:spcPts val="0"/>
                        </a:spcAft>
                        <a:buNone/>
                      </a:pPr>
                      <a:r>
                        <a:rPr b="1" lang="en" sz="1700">
                          <a:latin typeface="PT Sans Narrow"/>
                          <a:ea typeface="PT Sans Narrow"/>
                          <a:cs typeface="PT Sans Narrow"/>
                          <a:sym typeface="PT Sans Narrow"/>
                        </a:rPr>
                        <a:t>Training Data</a:t>
                      </a:r>
                      <a:endParaRPr b="1" sz="1700">
                        <a:latin typeface="PT Sans Narrow"/>
                        <a:ea typeface="PT Sans Narrow"/>
                        <a:cs typeface="PT Sans Narrow"/>
                        <a:sym typeface="PT Sans Narrow"/>
                      </a:endParaRPr>
                    </a:p>
                  </a:txBody>
                  <a:tcPr marT="91425" marB="91425" marR="91425" marL="91425" anchor="ctr">
                    <a:lnR cap="flat" cmpd="sng" w="9525">
                      <a:solidFill>
                        <a:srgbClr val="434343"/>
                      </a:solidFill>
                      <a:prstDash val="solid"/>
                      <a:round/>
                      <a:headEnd len="sm" w="sm" type="none"/>
                      <a:tailEnd len="sm" w="sm" type="none"/>
                    </a:lnR>
                  </a:tcPr>
                </a:tc>
                <a:tc hMerge="1"/>
                <a:tc hMerge="1"/>
                <a:tc hMerge="1"/>
                <a:tc gridSpan="4">
                  <a:txBody>
                    <a:bodyPr/>
                    <a:lstStyle/>
                    <a:p>
                      <a:pPr indent="0" lvl="0" marL="0" rtl="0" algn="ctr">
                        <a:spcBef>
                          <a:spcPts val="0"/>
                        </a:spcBef>
                        <a:spcAft>
                          <a:spcPts val="0"/>
                        </a:spcAft>
                        <a:buNone/>
                      </a:pPr>
                      <a:r>
                        <a:rPr b="1" lang="en" sz="1700">
                          <a:latin typeface="PT Sans Narrow"/>
                          <a:ea typeface="PT Sans Narrow"/>
                          <a:cs typeface="PT Sans Narrow"/>
                          <a:sym typeface="PT Sans Narrow"/>
                        </a:rPr>
                        <a:t>Test Data</a:t>
                      </a:r>
                      <a:endParaRPr b="1" sz="1700">
                        <a:latin typeface="PT Sans Narrow"/>
                        <a:ea typeface="PT Sans Narrow"/>
                        <a:cs typeface="PT Sans Narrow"/>
                        <a:sym typeface="PT Sans Narrow"/>
                      </a:endParaRPr>
                    </a:p>
                  </a:txBody>
                  <a:tcPr marT="91425" marB="91425" marR="91425" marL="91425" anchor="ctr">
                    <a:lnL cap="flat" cmpd="sng" w="9525">
                      <a:solidFill>
                        <a:srgbClr val="434343"/>
                      </a:solidFill>
                      <a:prstDash val="solid"/>
                      <a:round/>
                      <a:headEnd len="sm" w="sm" type="none"/>
                      <a:tailEnd len="sm" w="sm" type="none"/>
                    </a:lnL>
                    <a:lnB cap="flat" cmpd="sng" w="9525">
                      <a:solidFill>
                        <a:srgbClr val="9E9E9E"/>
                      </a:solidFill>
                      <a:prstDash val="solid"/>
                      <a:round/>
                      <a:headEnd len="sm" w="sm" type="none"/>
                      <a:tailEnd len="sm" w="sm" type="none"/>
                    </a:lnB>
                  </a:tcPr>
                </a:tc>
                <a:tc hMerge="1"/>
                <a:tc hMerge="1"/>
                <a:tc hMerge="1"/>
              </a:tr>
              <a:tr h="395075">
                <a:tc vMerge="1"/>
                <a:tc>
                  <a:txBody>
                    <a:bodyPr/>
                    <a:lstStyle/>
                    <a:p>
                      <a:pPr indent="0" lvl="0" marL="0" rtl="0" algn="ctr">
                        <a:spcBef>
                          <a:spcPts val="0"/>
                        </a:spcBef>
                        <a:spcAft>
                          <a:spcPts val="0"/>
                        </a:spcAft>
                        <a:buNone/>
                      </a:pPr>
                      <a:r>
                        <a:rPr b="1" lang="en">
                          <a:latin typeface="PT Sans Narrow"/>
                          <a:ea typeface="PT Sans Narrow"/>
                          <a:cs typeface="PT Sans Narrow"/>
                          <a:sym typeface="PT Sans Narrow"/>
                        </a:rPr>
                        <a:t>Accuracy</a:t>
                      </a:r>
                      <a:endParaRPr b="1">
                        <a:latin typeface="PT Sans Narrow"/>
                        <a:ea typeface="PT Sans Narrow"/>
                        <a:cs typeface="PT Sans Narrow"/>
                        <a:sym typeface="PT Sans Narrow"/>
                      </a:endParaRPr>
                    </a:p>
                  </a:txBody>
                  <a:tcPr marT="91425" marB="91425" marR="91425" marL="91425" anchor="ctr">
                    <a:lnR cap="flat" cmpd="sng" w="9525">
                      <a:solidFill>
                        <a:srgbClr val="9E9E9E"/>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PT Sans Narrow"/>
                          <a:ea typeface="PT Sans Narrow"/>
                          <a:cs typeface="PT Sans Narrow"/>
                          <a:sym typeface="PT Sans Narrow"/>
                        </a:rPr>
                        <a:t>Precision</a:t>
                      </a:r>
                      <a:endParaRPr b="1">
                        <a:latin typeface="PT Sans Narrow"/>
                        <a:ea typeface="PT Sans Narrow"/>
                        <a:cs typeface="PT Sans Narrow"/>
                        <a:sym typeface="PT Sans Narrow"/>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PT Sans Narrow"/>
                          <a:ea typeface="PT Sans Narrow"/>
                          <a:cs typeface="PT Sans Narrow"/>
                          <a:sym typeface="PT Sans Narrow"/>
                        </a:rPr>
                        <a:t>Recall</a:t>
                      </a:r>
                      <a:endParaRPr b="1">
                        <a:latin typeface="PT Sans Narrow"/>
                        <a:ea typeface="PT Sans Narrow"/>
                        <a:cs typeface="PT Sans Narrow"/>
                        <a:sym typeface="PT Sans Narrow"/>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PT Sans Narrow"/>
                          <a:ea typeface="PT Sans Narrow"/>
                          <a:cs typeface="PT Sans Narrow"/>
                          <a:sym typeface="PT Sans Narrow"/>
                        </a:rPr>
                        <a:t>ROC</a:t>
                      </a:r>
                      <a:endParaRPr b="1">
                        <a:latin typeface="PT Sans Narrow"/>
                        <a:ea typeface="PT Sans Narrow"/>
                        <a:cs typeface="PT Sans Narrow"/>
                        <a:sym typeface="PT Sans Narrow"/>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434343"/>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PT Sans Narrow"/>
                          <a:ea typeface="PT Sans Narrow"/>
                          <a:cs typeface="PT Sans Narrow"/>
                          <a:sym typeface="PT Sans Narrow"/>
                        </a:rPr>
                        <a:t>Accuracy</a:t>
                      </a:r>
                      <a:endParaRPr b="1">
                        <a:latin typeface="PT Sans Narrow"/>
                        <a:ea typeface="PT Sans Narrow"/>
                        <a:cs typeface="PT Sans Narrow"/>
                        <a:sym typeface="PT Sans Narrow"/>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PT Sans Narrow"/>
                          <a:ea typeface="PT Sans Narrow"/>
                          <a:cs typeface="PT Sans Narrow"/>
                          <a:sym typeface="PT Sans Narrow"/>
                        </a:rPr>
                        <a:t>Precision</a:t>
                      </a:r>
                      <a:endParaRPr b="1">
                        <a:latin typeface="PT Sans Narrow"/>
                        <a:ea typeface="PT Sans Narrow"/>
                        <a:cs typeface="PT Sans Narrow"/>
                        <a:sym typeface="PT Sans Narrow"/>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PT Sans Narrow"/>
                          <a:ea typeface="PT Sans Narrow"/>
                          <a:cs typeface="PT Sans Narrow"/>
                          <a:sym typeface="PT Sans Narrow"/>
                        </a:rPr>
                        <a:t>Recall</a:t>
                      </a:r>
                      <a:endParaRPr b="1">
                        <a:latin typeface="PT Sans Narrow"/>
                        <a:ea typeface="PT Sans Narrow"/>
                        <a:cs typeface="PT Sans Narrow"/>
                        <a:sym typeface="PT Sans Narrow"/>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PT Sans Narrow"/>
                          <a:ea typeface="PT Sans Narrow"/>
                          <a:cs typeface="PT Sans Narrow"/>
                          <a:sym typeface="PT Sans Narrow"/>
                        </a:rPr>
                        <a:t>ROC</a:t>
                      </a:r>
                      <a:endParaRPr b="1">
                        <a:latin typeface="PT Sans Narrow"/>
                        <a:ea typeface="PT Sans Narrow"/>
                        <a:cs typeface="PT Sans Narrow"/>
                        <a:sym typeface="PT Sans Narrow"/>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000000"/>
                      </a:solidFill>
                      <a:prstDash val="solid"/>
                      <a:round/>
                      <a:headEnd len="sm" w="sm" type="none"/>
                      <a:tailEnd len="sm" w="sm" type="none"/>
                    </a:lnB>
                  </a:tcPr>
                </a:tc>
              </a:tr>
              <a:tr h="425775">
                <a:tc>
                  <a:txBody>
                    <a:bodyPr/>
                    <a:lstStyle/>
                    <a:p>
                      <a:pPr indent="0" lvl="0" marL="0" rtl="0" algn="l">
                        <a:spcBef>
                          <a:spcPts val="0"/>
                        </a:spcBef>
                        <a:spcAft>
                          <a:spcPts val="0"/>
                        </a:spcAft>
                        <a:buNone/>
                      </a:pPr>
                      <a:r>
                        <a:rPr lang="en">
                          <a:latin typeface="PT Sans Narrow"/>
                          <a:ea typeface="PT Sans Narrow"/>
                          <a:cs typeface="PT Sans Narrow"/>
                          <a:sym typeface="PT Sans Narrow"/>
                        </a:rPr>
                        <a:t>Decision Tree #1</a:t>
                      </a:r>
                      <a:endParaRPr>
                        <a:latin typeface="PT Sans Narrow"/>
                        <a:ea typeface="PT Sans Narrow"/>
                        <a:cs typeface="PT Sans Narrow"/>
                        <a:sym typeface="PT Sans Narrow"/>
                      </a:endParaRPr>
                    </a:p>
                  </a:txBody>
                  <a:tcPr marT="91425" marB="91425" marR="91425" marL="91425" anchor="ctr">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 sz="1300">
                          <a:latin typeface="PT Sans Narrow"/>
                          <a:ea typeface="PT Sans Narrow"/>
                          <a:cs typeface="PT Sans Narrow"/>
                          <a:sym typeface="PT Sans Narrow"/>
                        </a:rPr>
                        <a:t>0.7985</a:t>
                      </a:r>
                      <a:endParaRPr sz="1300">
                        <a:latin typeface="PT Sans Narrow"/>
                        <a:ea typeface="PT Sans Narrow"/>
                        <a:cs typeface="PT Sans Narrow"/>
                        <a:sym typeface="PT Sans Narrow"/>
                      </a:endParaRPr>
                    </a:p>
                  </a:txBody>
                  <a:tcPr marT="91425" marB="91425" marR="91425" marL="91425" anchor="ctr">
                    <a:lnR cap="flat" cmpd="sng" w="9525">
                      <a:solidFill>
                        <a:srgbClr val="9E9E9E"/>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 sz="1300">
                          <a:latin typeface="PT Sans Narrow"/>
                          <a:ea typeface="PT Sans Narrow"/>
                          <a:cs typeface="PT Sans Narrow"/>
                          <a:sym typeface="PT Sans Narrow"/>
                        </a:rPr>
                        <a:t>0.6481</a:t>
                      </a:r>
                      <a:endParaRPr sz="1300">
                        <a:latin typeface="PT Sans Narrow"/>
                        <a:ea typeface="PT Sans Narrow"/>
                        <a:cs typeface="PT Sans Narrow"/>
                        <a:sym typeface="PT Sans Narrow"/>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300">
                          <a:latin typeface="PT Sans Narrow"/>
                          <a:ea typeface="PT Sans Narrow"/>
                          <a:cs typeface="PT Sans Narrow"/>
                          <a:sym typeface="PT Sans Narrow"/>
                        </a:rPr>
                        <a:t>0.4083</a:t>
                      </a:r>
                      <a:endParaRPr sz="1300">
                        <a:latin typeface="PT Sans Narrow"/>
                        <a:ea typeface="PT Sans Narrow"/>
                        <a:cs typeface="PT Sans Narrow"/>
                        <a:sym typeface="PT Sans Narrow"/>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300">
                          <a:latin typeface="PT Sans Narrow"/>
                          <a:ea typeface="PT Sans Narrow"/>
                          <a:cs typeface="PT Sans Narrow"/>
                          <a:sym typeface="PT Sans Narrow"/>
                        </a:rPr>
                        <a:t>0.7809</a:t>
                      </a:r>
                      <a:endParaRPr sz="1300">
                        <a:latin typeface="PT Sans Narrow"/>
                        <a:ea typeface="PT Sans Narrow"/>
                        <a:cs typeface="PT Sans Narrow"/>
                        <a:sym typeface="PT Sans Narrow"/>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 sz="1300">
                          <a:latin typeface="PT Sans Narrow"/>
                          <a:ea typeface="PT Sans Narrow"/>
                          <a:cs typeface="PT Sans Narrow"/>
                          <a:sym typeface="PT Sans Narrow"/>
                        </a:rPr>
                        <a:t>0.7996</a:t>
                      </a:r>
                      <a:endParaRPr sz="1300">
                        <a:latin typeface="PT Sans Narrow"/>
                        <a:ea typeface="PT Sans Narrow"/>
                        <a:cs typeface="PT Sans Narrow"/>
                        <a:sym typeface="PT Sans Narrow"/>
                      </a:endParaRPr>
                    </a:p>
                  </a:txBody>
                  <a:tcPr marT="91425" marB="91425" marR="91425" marL="91425" anchor="ctr">
                    <a:lnL cap="flat" cmpd="sng" w="9525">
                      <a:solidFill>
                        <a:srgbClr val="434343"/>
                      </a:solidFill>
                      <a:prstDash val="solid"/>
                      <a:round/>
                      <a:headEnd len="sm" w="sm" type="none"/>
                      <a:tailEnd len="sm" w="sm" type="none"/>
                    </a:lnL>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 sz="1300">
                          <a:latin typeface="PT Sans Narrow"/>
                          <a:ea typeface="PT Sans Narrow"/>
                          <a:cs typeface="PT Sans Narrow"/>
                          <a:sym typeface="PT Sans Narrow"/>
                        </a:rPr>
                        <a:t>0.6531</a:t>
                      </a:r>
                      <a:endParaRPr sz="1300">
                        <a:latin typeface="PT Sans Narrow"/>
                        <a:ea typeface="PT Sans Narrow"/>
                        <a:cs typeface="PT Sans Narrow"/>
                        <a:sym typeface="PT Sans Narrow"/>
                      </a:endParaRPr>
                    </a:p>
                  </a:txBody>
                  <a:tcPr marT="91425" marB="91425" marR="91425" marL="91425" anchor="ctr">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 sz="1300">
                          <a:latin typeface="PT Sans Narrow"/>
                          <a:ea typeface="PT Sans Narrow"/>
                          <a:cs typeface="PT Sans Narrow"/>
                          <a:sym typeface="PT Sans Narrow"/>
                        </a:rPr>
                        <a:t>0.4080</a:t>
                      </a:r>
                      <a:endParaRPr sz="1300">
                        <a:latin typeface="PT Sans Narrow"/>
                        <a:ea typeface="PT Sans Narrow"/>
                        <a:cs typeface="PT Sans Narrow"/>
                        <a:sym typeface="PT Sans Narrow"/>
                      </a:endParaRPr>
                    </a:p>
                  </a:txBody>
                  <a:tcPr marT="91425" marB="91425" marR="91425" marL="91425" anchor="ctr">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 sz="1300">
                          <a:latin typeface="PT Sans Narrow"/>
                          <a:ea typeface="PT Sans Narrow"/>
                          <a:cs typeface="PT Sans Narrow"/>
                          <a:sym typeface="PT Sans Narrow"/>
                        </a:rPr>
                        <a:t>0.7817</a:t>
                      </a:r>
                      <a:endParaRPr sz="1300">
                        <a:latin typeface="PT Sans Narrow"/>
                        <a:ea typeface="PT Sans Narrow"/>
                        <a:cs typeface="PT Sans Narrow"/>
                        <a:sym typeface="PT Sans Narrow"/>
                      </a:endParaRPr>
                    </a:p>
                  </a:txBody>
                  <a:tcPr marT="91425" marB="91425" marR="91425" marL="91425" anchor="ctr">
                    <a:lnT cap="flat" cmpd="sng" w="9525">
                      <a:solidFill>
                        <a:srgbClr val="000000"/>
                      </a:solidFill>
                      <a:prstDash val="solid"/>
                      <a:round/>
                      <a:headEnd len="sm" w="sm" type="none"/>
                      <a:tailEnd len="sm" w="sm" type="none"/>
                    </a:lnT>
                  </a:tcPr>
                </a:tc>
              </a:tr>
              <a:tr h="397725">
                <a:tc>
                  <a:txBody>
                    <a:bodyPr/>
                    <a:lstStyle/>
                    <a:p>
                      <a:pPr indent="0" lvl="0" marL="0" rtl="0" algn="l">
                        <a:spcBef>
                          <a:spcPts val="0"/>
                        </a:spcBef>
                        <a:spcAft>
                          <a:spcPts val="0"/>
                        </a:spcAft>
                        <a:buNone/>
                      </a:pPr>
                      <a:r>
                        <a:rPr lang="en">
                          <a:latin typeface="PT Sans Narrow"/>
                          <a:ea typeface="PT Sans Narrow"/>
                          <a:cs typeface="PT Sans Narrow"/>
                          <a:sym typeface="PT Sans Narrow"/>
                        </a:rPr>
                        <a:t>Decision Tree #2</a:t>
                      </a:r>
                      <a:endParaRPr>
                        <a:latin typeface="PT Sans Narrow"/>
                        <a:ea typeface="PT Sans Narrow"/>
                        <a:cs typeface="PT Sans Narrow"/>
                        <a:sym typeface="PT Sans Narrow"/>
                      </a:endParaRPr>
                    </a:p>
                  </a:txBody>
                  <a:tcPr marT="91425" marB="91425" marR="91425" marL="91425" anchor="ctr"/>
                </a:tc>
                <a:tc>
                  <a:txBody>
                    <a:bodyPr/>
                    <a:lstStyle/>
                    <a:p>
                      <a:pPr indent="0" lvl="0" marL="0" rtl="0" algn="ctr">
                        <a:spcBef>
                          <a:spcPts val="0"/>
                        </a:spcBef>
                        <a:spcAft>
                          <a:spcPts val="0"/>
                        </a:spcAft>
                        <a:buNone/>
                      </a:pPr>
                      <a:r>
                        <a:rPr lang="en" sz="1300">
                          <a:latin typeface="PT Sans Narrow"/>
                          <a:ea typeface="PT Sans Narrow"/>
                          <a:cs typeface="PT Sans Narrow"/>
                          <a:sym typeface="PT Sans Narrow"/>
                        </a:rPr>
                        <a:t>0.8109</a:t>
                      </a:r>
                      <a:endParaRPr sz="1300">
                        <a:latin typeface="PT Sans Narrow"/>
                        <a:ea typeface="PT Sans Narrow"/>
                        <a:cs typeface="PT Sans Narrow"/>
                        <a:sym typeface="PT Sans Narrow"/>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300">
                          <a:latin typeface="PT Sans Narrow"/>
                          <a:ea typeface="PT Sans Narrow"/>
                          <a:cs typeface="PT Sans Narrow"/>
                          <a:sym typeface="PT Sans Narrow"/>
                        </a:rPr>
                        <a:t>0.6864</a:t>
                      </a:r>
                      <a:endParaRPr sz="1300">
                        <a:latin typeface="PT Sans Narrow"/>
                        <a:ea typeface="PT Sans Narrow"/>
                        <a:cs typeface="PT Sans Narrow"/>
                        <a:sym typeface="PT Sans Narrow"/>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300">
                          <a:latin typeface="PT Sans Narrow"/>
                          <a:ea typeface="PT Sans Narrow"/>
                          <a:cs typeface="PT Sans Narrow"/>
                          <a:sym typeface="PT Sans Narrow"/>
                        </a:rPr>
                        <a:t>0.4132</a:t>
                      </a:r>
                      <a:endParaRPr sz="1300">
                        <a:latin typeface="PT Sans Narrow"/>
                        <a:ea typeface="PT Sans Narrow"/>
                        <a:cs typeface="PT Sans Narrow"/>
                        <a:sym typeface="PT Sans Narrow"/>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300">
                          <a:latin typeface="PT Sans Narrow"/>
                          <a:ea typeface="PT Sans Narrow"/>
                          <a:cs typeface="PT Sans Narrow"/>
                          <a:sym typeface="PT Sans Narrow"/>
                        </a:rPr>
                        <a:t>0.8004</a:t>
                      </a:r>
                      <a:endParaRPr sz="1300">
                        <a:latin typeface="PT Sans Narrow"/>
                        <a:ea typeface="PT Sans Narrow"/>
                        <a:cs typeface="PT Sans Narrow"/>
                        <a:sym typeface="PT Sans Narrow"/>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434343"/>
                      </a:solidFill>
                      <a:prstDash val="solid"/>
                      <a:round/>
                      <a:headEnd len="sm" w="sm" type="none"/>
                      <a:tailEnd len="sm" w="sm" type="none"/>
                    </a:lnR>
                  </a:tcPr>
                </a:tc>
                <a:tc>
                  <a:txBody>
                    <a:bodyPr/>
                    <a:lstStyle/>
                    <a:p>
                      <a:pPr indent="0" lvl="0" marL="0" rtl="0" algn="ctr">
                        <a:spcBef>
                          <a:spcPts val="0"/>
                        </a:spcBef>
                        <a:spcAft>
                          <a:spcPts val="0"/>
                        </a:spcAft>
                        <a:buNone/>
                      </a:pPr>
                      <a:r>
                        <a:rPr lang="en" sz="1300">
                          <a:latin typeface="PT Sans Narrow"/>
                          <a:ea typeface="PT Sans Narrow"/>
                          <a:cs typeface="PT Sans Narrow"/>
                          <a:sym typeface="PT Sans Narrow"/>
                        </a:rPr>
                        <a:t>0.8111</a:t>
                      </a:r>
                      <a:endParaRPr sz="1300">
                        <a:latin typeface="PT Sans Narrow"/>
                        <a:ea typeface="PT Sans Narrow"/>
                        <a:cs typeface="PT Sans Narrow"/>
                        <a:sym typeface="PT Sans Narrow"/>
                      </a:endParaRPr>
                    </a:p>
                  </a:txBody>
                  <a:tcPr marT="91425" marB="91425" marR="91425" marL="91425" anchor="ctr">
                    <a:lnL cap="flat" cmpd="sng" w="9525">
                      <a:solidFill>
                        <a:srgbClr val="434343"/>
                      </a:solidFill>
                      <a:prstDash val="solid"/>
                      <a:round/>
                      <a:headEnd len="sm" w="sm" type="none"/>
                      <a:tailEnd len="sm" w="sm" type="none"/>
                    </a:lnL>
                  </a:tcPr>
                </a:tc>
                <a:tc>
                  <a:txBody>
                    <a:bodyPr/>
                    <a:lstStyle/>
                    <a:p>
                      <a:pPr indent="0" lvl="0" marL="0" rtl="0" algn="ctr">
                        <a:spcBef>
                          <a:spcPts val="0"/>
                        </a:spcBef>
                        <a:spcAft>
                          <a:spcPts val="0"/>
                        </a:spcAft>
                        <a:buNone/>
                      </a:pPr>
                      <a:r>
                        <a:rPr lang="en" sz="1300">
                          <a:latin typeface="PT Sans Narrow"/>
                          <a:ea typeface="PT Sans Narrow"/>
                          <a:cs typeface="PT Sans Narrow"/>
                          <a:sym typeface="PT Sans Narrow"/>
                        </a:rPr>
                        <a:t>0.6899</a:t>
                      </a:r>
                      <a:endParaRPr sz="1300">
                        <a:latin typeface="PT Sans Narrow"/>
                        <a:ea typeface="PT Sans Narrow"/>
                        <a:cs typeface="PT Sans Narrow"/>
                        <a:sym typeface="PT Sans Narrow"/>
                      </a:endParaRPr>
                    </a:p>
                  </a:txBody>
                  <a:tcPr marT="91425" marB="91425" marR="91425" marL="91425" anchor="ctr"/>
                </a:tc>
                <a:tc>
                  <a:txBody>
                    <a:bodyPr/>
                    <a:lstStyle/>
                    <a:p>
                      <a:pPr indent="0" lvl="0" marL="0" rtl="0" algn="ctr">
                        <a:spcBef>
                          <a:spcPts val="0"/>
                        </a:spcBef>
                        <a:spcAft>
                          <a:spcPts val="0"/>
                        </a:spcAft>
                        <a:buNone/>
                      </a:pPr>
                      <a:r>
                        <a:rPr lang="en" sz="1300">
                          <a:latin typeface="PT Sans Narrow"/>
                          <a:ea typeface="PT Sans Narrow"/>
                          <a:cs typeface="PT Sans Narrow"/>
                          <a:sym typeface="PT Sans Narrow"/>
                        </a:rPr>
                        <a:t>0.4085</a:t>
                      </a:r>
                      <a:endParaRPr sz="1300">
                        <a:latin typeface="PT Sans Narrow"/>
                        <a:ea typeface="PT Sans Narrow"/>
                        <a:cs typeface="PT Sans Narrow"/>
                        <a:sym typeface="PT Sans Narrow"/>
                      </a:endParaRPr>
                    </a:p>
                  </a:txBody>
                  <a:tcPr marT="91425" marB="91425" marR="91425" marL="91425" anchor="ctr"/>
                </a:tc>
                <a:tc>
                  <a:txBody>
                    <a:bodyPr/>
                    <a:lstStyle/>
                    <a:p>
                      <a:pPr indent="0" lvl="0" marL="0" rtl="0" algn="ctr">
                        <a:spcBef>
                          <a:spcPts val="0"/>
                        </a:spcBef>
                        <a:spcAft>
                          <a:spcPts val="0"/>
                        </a:spcAft>
                        <a:buNone/>
                      </a:pPr>
                      <a:r>
                        <a:rPr lang="en" sz="1300">
                          <a:latin typeface="PT Sans Narrow"/>
                          <a:ea typeface="PT Sans Narrow"/>
                          <a:cs typeface="PT Sans Narrow"/>
                          <a:sym typeface="PT Sans Narrow"/>
                        </a:rPr>
                        <a:t>0.7975</a:t>
                      </a:r>
                      <a:endParaRPr sz="1300">
                        <a:latin typeface="PT Sans Narrow"/>
                        <a:ea typeface="PT Sans Narrow"/>
                        <a:cs typeface="PT Sans Narrow"/>
                        <a:sym typeface="PT Sans Narrow"/>
                      </a:endParaRPr>
                    </a:p>
                  </a:txBody>
                  <a:tcPr marT="91425" marB="91425" marR="91425" marL="91425" anchor="ctr"/>
                </a:tc>
              </a:tr>
              <a:tr h="389475">
                <a:tc>
                  <a:txBody>
                    <a:bodyPr/>
                    <a:lstStyle/>
                    <a:p>
                      <a:pPr indent="0" lvl="0" marL="0" rtl="0" algn="l">
                        <a:spcBef>
                          <a:spcPts val="0"/>
                        </a:spcBef>
                        <a:spcAft>
                          <a:spcPts val="0"/>
                        </a:spcAft>
                        <a:buNone/>
                      </a:pPr>
                      <a:r>
                        <a:rPr lang="en">
                          <a:latin typeface="PT Sans Narrow"/>
                          <a:ea typeface="PT Sans Narrow"/>
                          <a:cs typeface="PT Sans Narrow"/>
                          <a:sym typeface="PT Sans Narrow"/>
                        </a:rPr>
                        <a:t>Random Forest</a:t>
                      </a:r>
                      <a:endParaRPr>
                        <a:latin typeface="PT Sans Narrow"/>
                        <a:ea typeface="PT Sans Narrow"/>
                        <a:cs typeface="PT Sans Narrow"/>
                        <a:sym typeface="PT Sans Narrow"/>
                      </a:endParaRPr>
                    </a:p>
                  </a:txBody>
                  <a:tcPr marT="91425" marB="91425" marR="91425" marL="91425" anchor="ctr"/>
                </a:tc>
                <a:tc>
                  <a:txBody>
                    <a:bodyPr/>
                    <a:lstStyle/>
                    <a:p>
                      <a:pPr indent="0" lvl="0" marL="0" rtl="0" algn="ctr">
                        <a:spcBef>
                          <a:spcPts val="0"/>
                        </a:spcBef>
                        <a:spcAft>
                          <a:spcPts val="0"/>
                        </a:spcAft>
                        <a:buNone/>
                      </a:pPr>
                      <a:r>
                        <a:rPr lang="en" sz="1300" u="sng">
                          <a:latin typeface="PT Sans Narrow"/>
                          <a:ea typeface="PT Sans Narrow"/>
                          <a:cs typeface="PT Sans Narrow"/>
                          <a:sym typeface="PT Sans Narrow"/>
                        </a:rPr>
                        <a:t>0.8233</a:t>
                      </a:r>
                      <a:endParaRPr sz="1300" u="sng">
                        <a:latin typeface="PT Sans Narrow"/>
                        <a:ea typeface="PT Sans Narrow"/>
                        <a:cs typeface="PT Sans Narrow"/>
                        <a:sym typeface="PT Sans Narrow"/>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300" u="sng">
                          <a:latin typeface="PT Sans Narrow"/>
                          <a:ea typeface="PT Sans Narrow"/>
                          <a:cs typeface="PT Sans Narrow"/>
                          <a:sym typeface="PT Sans Narrow"/>
                        </a:rPr>
                        <a:t>0.7683</a:t>
                      </a:r>
                      <a:endParaRPr sz="1300" u="sng">
                        <a:latin typeface="PT Sans Narrow"/>
                        <a:ea typeface="PT Sans Narrow"/>
                        <a:cs typeface="PT Sans Narrow"/>
                        <a:sym typeface="PT Sans Narrow"/>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300">
                          <a:latin typeface="PT Sans Narrow"/>
                          <a:ea typeface="PT Sans Narrow"/>
                          <a:cs typeface="PT Sans Narrow"/>
                          <a:sym typeface="PT Sans Narrow"/>
                        </a:rPr>
                        <a:t>0.3946</a:t>
                      </a:r>
                      <a:endParaRPr sz="1300">
                        <a:latin typeface="PT Sans Narrow"/>
                        <a:ea typeface="PT Sans Narrow"/>
                        <a:cs typeface="PT Sans Narrow"/>
                        <a:sym typeface="PT Sans Narrow"/>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300" u="sng">
                          <a:latin typeface="PT Sans Narrow"/>
                          <a:ea typeface="PT Sans Narrow"/>
                          <a:cs typeface="PT Sans Narrow"/>
                          <a:sym typeface="PT Sans Narrow"/>
                        </a:rPr>
                        <a:t>0.8525</a:t>
                      </a:r>
                      <a:endParaRPr sz="1300" u="sng">
                        <a:latin typeface="PT Sans Narrow"/>
                        <a:ea typeface="PT Sans Narrow"/>
                        <a:cs typeface="PT Sans Narrow"/>
                        <a:sym typeface="PT Sans Narrow"/>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434343"/>
                      </a:solidFill>
                      <a:prstDash val="solid"/>
                      <a:round/>
                      <a:headEnd len="sm" w="sm" type="none"/>
                      <a:tailEnd len="sm" w="sm" type="none"/>
                    </a:lnR>
                  </a:tcPr>
                </a:tc>
                <a:tc>
                  <a:txBody>
                    <a:bodyPr/>
                    <a:lstStyle/>
                    <a:p>
                      <a:pPr indent="0" lvl="0" marL="0" rtl="0" algn="ctr">
                        <a:spcBef>
                          <a:spcPts val="0"/>
                        </a:spcBef>
                        <a:spcAft>
                          <a:spcPts val="0"/>
                        </a:spcAft>
                        <a:buNone/>
                      </a:pPr>
                      <a:r>
                        <a:rPr lang="en" sz="1300">
                          <a:latin typeface="PT Sans Narrow"/>
                          <a:ea typeface="PT Sans Narrow"/>
                          <a:cs typeface="PT Sans Narrow"/>
                          <a:sym typeface="PT Sans Narrow"/>
                        </a:rPr>
                        <a:t>0.8157</a:t>
                      </a:r>
                      <a:endParaRPr sz="1300">
                        <a:latin typeface="PT Sans Narrow"/>
                        <a:ea typeface="PT Sans Narrow"/>
                        <a:cs typeface="PT Sans Narrow"/>
                        <a:sym typeface="PT Sans Narrow"/>
                      </a:endParaRPr>
                    </a:p>
                  </a:txBody>
                  <a:tcPr marT="91425" marB="91425" marR="91425" marL="91425" anchor="ctr">
                    <a:lnL cap="flat" cmpd="sng" w="9525">
                      <a:solidFill>
                        <a:srgbClr val="434343"/>
                      </a:solidFill>
                      <a:prstDash val="solid"/>
                      <a:round/>
                      <a:headEnd len="sm" w="sm" type="none"/>
                      <a:tailEnd len="sm" w="sm" type="none"/>
                    </a:lnL>
                  </a:tcPr>
                </a:tc>
                <a:tc>
                  <a:txBody>
                    <a:bodyPr/>
                    <a:lstStyle/>
                    <a:p>
                      <a:pPr indent="0" lvl="0" marL="0" rtl="0" algn="ctr">
                        <a:spcBef>
                          <a:spcPts val="0"/>
                        </a:spcBef>
                        <a:spcAft>
                          <a:spcPts val="0"/>
                        </a:spcAft>
                        <a:buNone/>
                      </a:pPr>
                      <a:r>
                        <a:rPr lang="en" sz="1300" u="sng">
                          <a:latin typeface="PT Sans Narrow"/>
                          <a:ea typeface="PT Sans Narrow"/>
                          <a:cs typeface="PT Sans Narrow"/>
                          <a:sym typeface="PT Sans Narrow"/>
                        </a:rPr>
                        <a:t>0.7467</a:t>
                      </a:r>
                      <a:endParaRPr sz="1300" u="sng">
                        <a:latin typeface="PT Sans Narrow"/>
                        <a:ea typeface="PT Sans Narrow"/>
                        <a:cs typeface="PT Sans Narrow"/>
                        <a:sym typeface="PT Sans Narrow"/>
                      </a:endParaRPr>
                    </a:p>
                  </a:txBody>
                  <a:tcPr marT="91425" marB="91425" marR="91425" marL="91425" anchor="ctr"/>
                </a:tc>
                <a:tc>
                  <a:txBody>
                    <a:bodyPr/>
                    <a:lstStyle/>
                    <a:p>
                      <a:pPr indent="0" lvl="0" marL="0" rtl="0" algn="ctr">
                        <a:spcBef>
                          <a:spcPts val="0"/>
                        </a:spcBef>
                        <a:spcAft>
                          <a:spcPts val="0"/>
                        </a:spcAft>
                        <a:buNone/>
                      </a:pPr>
                      <a:r>
                        <a:rPr lang="en" sz="1300">
                          <a:latin typeface="PT Sans Narrow"/>
                          <a:ea typeface="PT Sans Narrow"/>
                          <a:cs typeface="PT Sans Narrow"/>
                          <a:sym typeface="PT Sans Narrow"/>
                        </a:rPr>
                        <a:t>0.3688</a:t>
                      </a:r>
                      <a:endParaRPr sz="1300">
                        <a:latin typeface="PT Sans Narrow"/>
                        <a:ea typeface="PT Sans Narrow"/>
                        <a:cs typeface="PT Sans Narrow"/>
                        <a:sym typeface="PT Sans Narrow"/>
                      </a:endParaRPr>
                    </a:p>
                  </a:txBody>
                  <a:tcPr marT="91425" marB="91425" marR="91425" marL="91425" anchor="ctr"/>
                </a:tc>
                <a:tc>
                  <a:txBody>
                    <a:bodyPr/>
                    <a:lstStyle/>
                    <a:p>
                      <a:pPr indent="0" lvl="0" marL="0" rtl="0" algn="ctr">
                        <a:spcBef>
                          <a:spcPts val="0"/>
                        </a:spcBef>
                        <a:spcAft>
                          <a:spcPts val="0"/>
                        </a:spcAft>
                        <a:buNone/>
                      </a:pPr>
                      <a:r>
                        <a:rPr lang="en" sz="1300">
                          <a:latin typeface="PT Sans Narrow"/>
                          <a:ea typeface="PT Sans Narrow"/>
                          <a:cs typeface="PT Sans Narrow"/>
                          <a:sym typeface="PT Sans Narrow"/>
                        </a:rPr>
                        <a:t>0.8165</a:t>
                      </a:r>
                      <a:endParaRPr sz="1300">
                        <a:latin typeface="PT Sans Narrow"/>
                        <a:ea typeface="PT Sans Narrow"/>
                        <a:cs typeface="PT Sans Narrow"/>
                        <a:sym typeface="PT Sans Narrow"/>
                      </a:endParaRPr>
                    </a:p>
                  </a:txBody>
                  <a:tcPr marT="91425" marB="91425" marR="91425" marL="91425" anchor="ctr"/>
                </a:tc>
              </a:tr>
              <a:tr h="348175">
                <a:tc>
                  <a:txBody>
                    <a:bodyPr/>
                    <a:lstStyle/>
                    <a:p>
                      <a:pPr indent="0" lvl="0" marL="0" rtl="0" algn="l">
                        <a:spcBef>
                          <a:spcPts val="0"/>
                        </a:spcBef>
                        <a:spcAft>
                          <a:spcPts val="0"/>
                        </a:spcAft>
                        <a:buNone/>
                      </a:pPr>
                      <a:r>
                        <a:rPr lang="en">
                          <a:latin typeface="PT Sans Narrow"/>
                          <a:ea typeface="PT Sans Narrow"/>
                          <a:cs typeface="PT Sans Narrow"/>
                          <a:sym typeface="PT Sans Narrow"/>
                        </a:rPr>
                        <a:t>Gradient Boosting</a:t>
                      </a:r>
                      <a:endParaRPr>
                        <a:latin typeface="PT Sans Narrow"/>
                        <a:ea typeface="PT Sans Narrow"/>
                        <a:cs typeface="PT Sans Narrow"/>
                        <a:sym typeface="PT Sans Narrow"/>
                      </a:endParaRPr>
                    </a:p>
                  </a:txBody>
                  <a:tcPr marT="91425" marB="91425" marR="91425" marL="91425" anchor="ctr">
                    <a:solidFill>
                      <a:srgbClr val="D9EAD3"/>
                    </a:solidFill>
                  </a:tcPr>
                </a:tc>
                <a:tc>
                  <a:txBody>
                    <a:bodyPr/>
                    <a:lstStyle/>
                    <a:p>
                      <a:pPr indent="0" lvl="0" marL="0" rtl="0" algn="ctr">
                        <a:spcBef>
                          <a:spcPts val="0"/>
                        </a:spcBef>
                        <a:spcAft>
                          <a:spcPts val="0"/>
                        </a:spcAft>
                        <a:buNone/>
                      </a:pPr>
                      <a:r>
                        <a:rPr lang="en" sz="1300">
                          <a:latin typeface="PT Sans Narrow"/>
                          <a:ea typeface="PT Sans Narrow"/>
                          <a:cs typeface="PT Sans Narrow"/>
                          <a:sym typeface="PT Sans Narrow"/>
                        </a:rPr>
                        <a:t>0.8205</a:t>
                      </a:r>
                      <a:endParaRPr sz="1300">
                        <a:latin typeface="PT Sans Narrow"/>
                        <a:ea typeface="PT Sans Narrow"/>
                        <a:cs typeface="PT Sans Narrow"/>
                        <a:sym typeface="PT Sans Narrow"/>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300">
                          <a:latin typeface="PT Sans Narrow"/>
                          <a:ea typeface="PT Sans Narrow"/>
                          <a:cs typeface="PT Sans Narrow"/>
                          <a:sym typeface="PT Sans Narrow"/>
                        </a:rPr>
                        <a:t>0.7147</a:t>
                      </a:r>
                      <a:endParaRPr sz="1300">
                        <a:latin typeface="PT Sans Narrow"/>
                        <a:ea typeface="PT Sans Narrow"/>
                        <a:cs typeface="PT Sans Narrow"/>
                        <a:sym typeface="PT Sans Narrow"/>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300" u="sng">
                          <a:latin typeface="PT Sans Narrow"/>
                          <a:ea typeface="PT Sans Narrow"/>
                          <a:cs typeface="PT Sans Narrow"/>
                          <a:sym typeface="PT Sans Narrow"/>
                        </a:rPr>
                        <a:t>0.4396</a:t>
                      </a:r>
                      <a:endParaRPr sz="1300" u="sng">
                        <a:latin typeface="PT Sans Narrow"/>
                        <a:ea typeface="PT Sans Narrow"/>
                        <a:cs typeface="PT Sans Narrow"/>
                        <a:sym typeface="PT Sans Narrow"/>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300">
                          <a:latin typeface="PT Sans Narrow"/>
                          <a:ea typeface="PT Sans Narrow"/>
                          <a:cs typeface="PT Sans Narrow"/>
                          <a:sym typeface="PT Sans Narrow"/>
                        </a:rPr>
                        <a:t>0.8341</a:t>
                      </a:r>
                      <a:endParaRPr sz="1300">
                        <a:latin typeface="PT Sans Narrow"/>
                        <a:ea typeface="PT Sans Narrow"/>
                        <a:cs typeface="PT Sans Narrow"/>
                        <a:sym typeface="PT Sans Narrow"/>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434343"/>
                      </a:solidFill>
                      <a:prstDash val="solid"/>
                      <a:round/>
                      <a:headEnd len="sm" w="sm" type="none"/>
                      <a:tailEnd len="sm" w="sm" type="none"/>
                    </a:lnR>
                  </a:tcPr>
                </a:tc>
                <a:tc>
                  <a:txBody>
                    <a:bodyPr/>
                    <a:lstStyle/>
                    <a:p>
                      <a:pPr indent="0" lvl="0" marL="0" rtl="0" algn="ctr">
                        <a:spcBef>
                          <a:spcPts val="0"/>
                        </a:spcBef>
                        <a:spcAft>
                          <a:spcPts val="0"/>
                        </a:spcAft>
                        <a:buNone/>
                      </a:pPr>
                      <a:r>
                        <a:rPr lang="en" sz="1300" u="sng">
                          <a:latin typeface="PT Sans Narrow"/>
                          <a:ea typeface="PT Sans Narrow"/>
                          <a:cs typeface="PT Sans Narrow"/>
                          <a:sym typeface="PT Sans Narrow"/>
                        </a:rPr>
                        <a:t>0.8183</a:t>
                      </a:r>
                      <a:endParaRPr sz="1300" u="sng">
                        <a:latin typeface="PT Sans Narrow"/>
                        <a:ea typeface="PT Sans Narrow"/>
                        <a:cs typeface="PT Sans Narrow"/>
                        <a:sym typeface="PT Sans Narrow"/>
                      </a:endParaRPr>
                    </a:p>
                  </a:txBody>
                  <a:tcPr marT="91425" marB="91425" marR="91425" marL="91425" anchor="ctr">
                    <a:lnL cap="flat" cmpd="sng" w="9525">
                      <a:solidFill>
                        <a:srgbClr val="434343"/>
                      </a:solidFill>
                      <a:prstDash val="solid"/>
                      <a:round/>
                      <a:headEnd len="sm" w="sm" type="none"/>
                      <a:tailEnd len="sm" w="sm" type="none"/>
                    </a:lnL>
                  </a:tcPr>
                </a:tc>
                <a:tc>
                  <a:txBody>
                    <a:bodyPr/>
                    <a:lstStyle/>
                    <a:p>
                      <a:pPr indent="0" lvl="0" marL="0" rtl="0" algn="ctr">
                        <a:spcBef>
                          <a:spcPts val="0"/>
                        </a:spcBef>
                        <a:spcAft>
                          <a:spcPts val="0"/>
                        </a:spcAft>
                        <a:buNone/>
                      </a:pPr>
                      <a:r>
                        <a:rPr lang="en" sz="1300">
                          <a:latin typeface="PT Sans Narrow"/>
                          <a:ea typeface="PT Sans Narrow"/>
                          <a:cs typeface="PT Sans Narrow"/>
                          <a:sym typeface="PT Sans Narrow"/>
                        </a:rPr>
                        <a:t>0.7152</a:t>
                      </a:r>
                      <a:endParaRPr sz="1300">
                        <a:latin typeface="PT Sans Narrow"/>
                        <a:ea typeface="PT Sans Narrow"/>
                        <a:cs typeface="PT Sans Narrow"/>
                        <a:sym typeface="PT Sans Narrow"/>
                      </a:endParaRPr>
                    </a:p>
                  </a:txBody>
                  <a:tcPr marT="91425" marB="91425" marR="91425" marL="91425" anchor="ctr"/>
                </a:tc>
                <a:tc>
                  <a:txBody>
                    <a:bodyPr/>
                    <a:lstStyle/>
                    <a:p>
                      <a:pPr indent="0" lvl="0" marL="0" rtl="0" algn="ctr">
                        <a:spcBef>
                          <a:spcPts val="0"/>
                        </a:spcBef>
                        <a:spcAft>
                          <a:spcPts val="0"/>
                        </a:spcAft>
                        <a:buNone/>
                      </a:pPr>
                      <a:r>
                        <a:rPr lang="en" sz="1300" u="sng">
                          <a:latin typeface="PT Sans Narrow"/>
                          <a:ea typeface="PT Sans Narrow"/>
                          <a:cs typeface="PT Sans Narrow"/>
                          <a:sym typeface="PT Sans Narrow"/>
                        </a:rPr>
                        <a:t>0.4230</a:t>
                      </a:r>
                      <a:endParaRPr sz="1300" u="sng">
                        <a:latin typeface="PT Sans Narrow"/>
                        <a:ea typeface="PT Sans Narrow"/>
                        <a:cs typeface="PT Sans Narrow"/>
                        <a:sym typeface="PT Sans Narrow"/>
                      </a:endParaRPr>
                    </a:p>
                  </a:txBody>
                  <a:tcPr marT="91425" marB="91425" marR="91425" marL="91425" anchor="ctr"/>
                </a:tc>
                <a:tc>
                  <a:txBody>
                    <a:bodyPr/>
                    <a:lstStyle/>
                    <a:p>
                      <a:pPr indent="0" lvl="0" marL="0" rtl="0" algn="ctr">
                        <a:spcBef>
                          <a:spcPts val="0"/>
                        </a:spcBef>
                        <a:spcAft>
                          <a:spcPts val="0"/>
                        </a:spcAft>
                        <a:buNone/>
                      </a:pPr>
                      <a:r>
                        <a:rPr lang="en" sz="1300" u="sng">
                          <a:latin typeface="PT Sans Narrow"/>
                          <a:ea typeface="PT Sans Narrow"/>
                          <a:cs typeface="PT Sans Narrow"/>
                          <a:sym typeface="PT Sans Narrow"/>
                        </a:rPr>
                        <a:t>0.8196</a:t>
                      </a:r>
                      <a:endParaRPr sz="1300" u="sng">
                        <a:latin typeface="PT Sans Narrow"/>
                        <a:ea typeface="PT Sans Narrow"/>
                        <a:cs typeface="PT Sans Narrow"/>
                        <a:sym typeface="PT Sans Narrow"/>
                      </a:endParaRPr>
                    </a:p>
                  </a:txBody>
                  <a:tcPr marT="91425" marB="91425" marR="91425" marL="91425" anchor="ctr"/>
                </a:tc>
              </a:tr>
            </a:tbl>
          </a:graphicData>
        </a:graphic>
      </p:graphicFrame>
      <p:sp>
        <p:nvSpPr>
          <p:cNvPr id="150" name="Google Shape;150;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1" name="Google Shape;151;p24"/>
          <p:cNvSpPr txBox="1"/>
          <p:nvPr/>
        </p:nvSpPr>
        <p:spPr>
          <a:xfrm>
            <a:off x="296800" y="3808350"/>
            <a:ext cx="8535600" cy="7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Because the Gradient Boosting method did the best on 3 of 4 test data metrics (and second best on the other metric), I chose that model.</a:t>
            </a:r>
            <a:endParaRPr sz="1800">
              <a:solidFill>
                <a:schemeClr val="dk2"/>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5"/>
          <p:cNvPicPr preferRelativeResize="0"/>
          <p:nvPr/>
        </p:nvPicPr>
        <p:blipFill>
          <a:blip r:embed="rId3">
            <a:alphaModFix/>
          </a:blip>
          <a:stretch>
            <a:fillRect/>
          </a:stretch>
        </p:blipFill>
        <p:spPr>
          <a:xfrm>
            <a:off x="263956" y="967575"/>
            <a:ext cx="2862093" cy="3978999"/>
          </a:xfrm>
          <a:prstGeom prst="rect">
            <a:avLst/>
          </a:prstGeom>
          <a:noFill/>
          <a:ln>
            <a:noFill/>
          </a:ln>
        </p:spPr>
      </p:pic>
      <p:sp>
        <p:nvSpPr>
          <p:cNvPr id="157" name="Google Shape;157;p25"/>
          <p:cNvSpPr txBox="1"/>
          <p:nvPr>
            <p:ph type="title"/>
          </p:nvPr>
        </p:nvSpPr>
        <p:spPr>
          <a:xfrm>
            <a:off x="198150" y="354225"/>
            <a:ext cx="54243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40"/>
              <a:t>Technical Appendix: Variable Importance</a:t>
            </a:r>
            <a:endParaRPr sz="2840"/>
          </a:p>
        </p:txBody>
      </p:sp>
      <p:sp>
        <p:nvSpPr>
          <p:cNvPr id="158" name="Google Shape;158;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9" name="Google Shape;159;p25"/>
          <p:cNvSpPr txBox="1"/>
          <p:nvPr>
            <p:ph idx="1" type="body"/>
          </p:nvPr>
        </p:nvSpPr>
        <p:spPr>
          <a:xfrm>
            <a:off x="3225900" y="1061625"/>
            <a:ext cx="5605500" cy="366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Summary:</a:t>
            </a:r>
            <a:endParaRPr b="1"/>
          </a:p>
          <a:p>
            <a:pPr indent="-342900" lvl="0" marL="457200" rtl="0" algn="l">
              <a:spcBef>
                <a:spcPts val="1200"/>
              </a:spcBef>
              <a:spcAft>
                <a:spcPts val="0"/>
              </a:spcAft>
              <a:buSzPts val="1800"/>
              <a:buChar char="●"/>
            </a:pPr>
            <a:r>
              <a:rPr lang="en"/>
              <a:t>Our final model shows that the most important variables really came down to two factors – age </a:t>
            </a:r>
            <a:r>
              <a:rPr i="1" lang="en" sz="1600">
                <a:latin typeface="Courier New"/>
                <a:ea typeface="Courier New"/>
                <a:cs typeface="Courier New"/>
                <a:sym typeface="Courier New"/>
              </a:rPr>
              <a:t>(DemAge)</a:t>
            </a:r>
            <a:r>
              <a:rPr lang="en"/>
              <a:t> and affluence </a:t>
            </a:r>
            <a:r>
              <a:rPr i="1" lang="en" sz="1600">
                <a:latin typeface="Courier New"/>
                <a:ea typeface="Courier New"/>
                <a:cs typeface="Courier New"/>
                <a:sym typeface="Courier New"/>
              </a:rPr>
              <a:t>(DemAffl)</a:t>
            </a:r>
            <a:r>
              <a:rPr lang="en"/>
              <a:t>. </a:t>
            </a:r>
            <a:endParaRPr/>
          </a:p>
          <a:p>
            <a:pPr indent="-342900" lvl="0" marL="457200" rtl="0" algn="l">
              <a:spcBef>
                <a:spcPts val="0"/>
              </a:spcBef>
              <a:spcAft>
                <a:spcPts val="0"/>
              </a:spcAft>
              <a:buSzPts val="1800"/>
              <a:buChar char="●"/>
            </a:pPr>
            <a:r>
              <a:rPr lang="en"/>
              <a:t>The other notable variable is gender, identified by </a:t>
            </a:r>
            <a:r>
              <a:rPr i="1" lang="en" sz="1600">
                <a:latin typeface="Courier New"/>
                <a:ea typeface="Courier New"/>
                <a:cs typeface="Courier New"/>
                <a:sym typeface="Courier New"/>
              </a:rPr>
              <a:t>DemGender_U</a:t>
            </a:r>
            <a:r>
              <a:rPr lang="en"/>
              <a:t> a</a:t>
            </a:r>
            <a:r>
              <a:rPr lang="en"/>
              <a:t>nd </a:t>
            </a:r>
            <a:r>
              <a:rPr i="1" lang="en" sz="1600">
                <a:latin typeface="Courier New"/>
                <a:ea typeface="Courier New"/>
                <a:cs typeface="Courier New"/>
                <a:sym typeface="Courier New"/>
              </a:rPr>
              <a:t>DemGender_M</a:t>
            </a:r>
            <a:endParaRPr sz="1600"/>
          </a:p>
          <a:p>
            <a:pPr indent="-342900" lvl="0" marL="457200" rtl="0" algn="l">
              <a:spcBef>
                <a:spcPts val="0"/>
              </a:spcBef>
              <a:spcAft>
                <a:spcPts val="0"/>
              </a:spcAft>
              <a:buSzPts val="1800"/>
              <a:buChar char="●"/>
            </a:pPr>
            <a:r>
              <a:rPr lang="en"/>
              <a:t>Of the remaining variables, Loyalty members’ spending </a:t>
            </a:r>
            <a:r>
              <a:rPr i="1" lang="en">
                <a:latin typeface="Courier New"/>
                <a:ea typeface="Courier New"/>
                <a:cs typeface="Courier New"/>
                <a:sym typeface="Courier New"/>
              </a:rPr>
              <a:t>(</a:t>
            </a:r>
            <a:r>
              <a:rPr i="1" lang="en" sz="1600">
                <a:latin typeface="Courier New"/>
                <a:ea typeface="Courier New"/>
                <a:cs typeface="Courier New"/>
                <a:sym typeface="Courier New"/>
              </a:rPr>
              <a:t>PromSpend)</a:t>
            </a:r>
            <a:r>
              <a:rPr lang="en"/>
              <a:t> seemed to have the largest influence.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 Of Contents</a:t>
            </a:r>
            <a:endParaRPr/>
          </a:p>
        </p:txBody>
      </p:sp>
      <p:sp>
        <p:nvSpPr>
          <p:cNvPr id="73" name="Google Shape;73;p1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en"/>
              <a:t>Business Problem</a:t>
            </a:r>
            <a:endParaRPr/>
          </a:p>
          <a:p>
            <a:pPr indent="-304800" lvl="1" marL="914400" rtl="0" algn="l">
              <a:spcBef>
                <a:spcPts val="0"/>
              </a:spcBef>
              <a:spcAft>
                <a:spcPts val="0"/>
              </a:spcAft>
              <a:buSzPts val="1200"/>
              <a:buAutoNum type="alphaLcPeriod"/>
            </a:pPr>
            <a:r>
              <a:rPr lang="en"/>
              <a:t>Identifying Organic Buyers and Increasing Profitability</a:t>
            </a:r>
            <a:endParaRPr/>
          </a:p>
          <a:p>
            <a:pPr indent="-342900" lvl="0" marL="457200" rtl="0" algn="l">
              <a:spcBef>
                <a:spcPts val="0"/>
              </a:spcBef>
              <a:spcAft>
                <a:spcPts val="0"/>
              </a:spcAft>
              <a:buSzPts val="1800"/>
              <a:buAutoNum type="arabicPeriod"/>
            </a:pPr>
            <a:r>
              <a:rPr lang="en"/>
              <a:t>Exploratory Data Analysis (EDA)</a:t>
            </a:r>
            <a:endParaRPr/>
          </a:p>
          <a:p>
            <a:pPr indent="-317500" lvl="1" marL="914400" rtl="0" algn="l">
              <a:spcBef>
                <a:spcPts val="0"/>
              </a:spcBef>
              <a:spcAft>
                <a:spcPts val="0"/>
              </a:spcAft>
              <a:buSzPts val="1400"/>
              <a:buAutoNum type="alphaLcPeriod"/>
            </a:pPr>
            <a:r>
              <a:rPr lang="en"/>
              <a:t>Insights from Customer Data Exploration</a:t>
            </a:r>
            <a:endParaRPr/>
          </a:p>
          <a:p>
            <a:pPr indent="-342900" lvl="0" marL="457200" rtl="0" algn="l">
              <a:spcBef>
                <a:spcPts val="0"/>
              </a:spcBef>
              <a:spcAft>
                <a:spcPts val="0"/>
              </a:spcAft>
              <a:buSzPts val="1800"/>
              <a:buAutoNum type="arabicPeriod"/>
            </a:pPr>
            <a:r>
              <a:rPr lang="en"/>
              <a:t>Modeling Approach</a:t>
            </a:r>
            <a:endParaRPr/>
          </a:p>
          <a:p>
            <a:pPr indent="-317500" lvl="1" marL="914400" rtl="0" algn="l">
              <a:spcBef>
                <a:spcPts val="0"/>
              </a:spcBef>
              <a:spcAft>
                <a:spcPts val="0"/>
              </a:spcAft>
              <a:buSzPts val="1400"/>
              <a:buAutoNum type="alphaLcPeriod"/>
            </a:pPr>
            <a:r>
              <a:rPr lang="en"/>
              <a:t>Building Predictive Models</a:t>
            </a:r>
            <a:endParaRPr/>
          </a:p>
          <a:p>
            <a:pPr indent="-342900" lvl="0" marL="457200" rtl="0" algn="l">
              <a:spcBef>
                <a:spcPts val="0"/>
              </a:spcBef>
              <a:spcAft>
                <a:spcPts val="0"/>
              </a:spcAft>
              <a:buSzPts val="1800"/>
              <a:buAutoNum type="arabicPeriod"/>
            </a:pPr>
            <a:r>
              <a:rPr lang="en"/>
              <a:t>Key Findings</a:t>
            </a:r>
            <a:endParaRPr/>
          </a:p>
          <a:p>
            <a:pPr indent="-317500" lvl="1" marL="914400" rtl="0" algn="l">
              <a:spcBef>
                <a:spcPts val="0"/>
              </a:spcBef>
              <a:spcAft>
                <a:spcPts val="0"/>
              </a:spcAft>
              <a:buSzPts val="1400"/>
              <a:buAutoNum type="alphaLcPeriod"/>
            </a:pPr>
            <a:r>
              <a:rPr lang="en"/>
              <a:t>Understanding Organic Buyers</a:t>
            </a:r>
            <a:endParaRPr/>
          </a:p>
          <a:p>
            <a:pPr indent="-317500" lvl="1" marL="914400" rtl="0" algn="l">
              <a:spcBef>
                <a:spcPts val="0"/>
              </a:spcBef>
              <a:spcAft>
                <a:spcPts val="0"/>
              </a:spcAft>
              <a:buSzPts val="1400"/>
              <a:buAutoNum type="alphaLcPeriod"/>
            </a:pPr>
            <a:r>
              <a:rPr lang="en"/>
              <a:t>Profiling Example Buyers</a:t>
            </a:r>
            <a:endParaRPr/>
          </a:p>
          <a:p>
            <a:pPr indent="-342900" lvl="0" marL="457200" rtl="0" algn="l">
              <a:spcBef>
                <a:spcPts val="0"/>
              </a:spcBef>
              <a:spcAft>
                <a:spcPts val="0"/>
              </a:spcAft>
              <a:buSzPts val="1800"/>
              <a:buAutoNum type="arabicPeriod"/>
            </a:pPr>
            <a:r>
              <a:rPr lang="en"/>
              <a:t>Recommendations</a:t>
            </a:r>
            <a:endParaRPr/>
          </a:p>
          <a:p>
            <a:pPr indent="-317500" lvl="1" marL="914400" rtl="0" algn="l">
              <a:spcBef>
                <a:spcPts val="0"/>
              </a:spcBef>
              <a:spcAft>
                <a:spcPts val="0"/>
              </a:spcAft>
              <a:buSzPts val="1400"/>
              <a:buAutoNum type="alphaLcPeriod"/>
            </a:pPr>
            <a:r>
              <a:rPr lang="en"/>
              <a:t>Strategies to Increase Organic Sales</a:t>
            </a:r>
            <a:endParaRPr/>
          </a:p>
          <a:p>
            <a:pPr indent="-342900" lvl="0" marL="457200" rtl="0" algn="l">
              <a:spcBef>
                <a:spcPts val="0"/>
              </a:spcBef>
              <a:spcAft>
                <a:spcPts val="0"/>
              </a:spcAft>
              <a:buSzPts val="1800"/>
              <a:buAutoNum type="arabicPeriod"/>
            </a:pPr>
            <a:r>
              <a:rPr lang="en"/>
              <a:t>Technical Appendix</a:t>
            </a:r>
            <a:endParaRPr/>
          </a:p>
        </p:txBody>
      </p:sp>
      <p:sp>
        <p:nvSpPr>
          <p:cNvPr id="74" name="Google Shape;7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1200"/>
              </a:spcAft>
              <a:buNone/>
            </a:pPr>
            <a:r>
              <a:rPr lang="en"/>
              <a:t>Identifying Organic Buyers and Increasing Profitability</a:t>
            </a:r>
            <a:endParaRPr/>
          </a:p>
        </p:txBody>
      </p:sp>
      <p:sp>
        <p:nvSpPr>
          <p:cNvPr id="80" name="Google Shape;80;p15"/>
          <p:cNvSpPr txBox="1"/>
          <p:nvPr>
            <p:ph idx="1" type="body"/>
          </p:nvPr>
        </p:nvSpPr>
        <p:spPr>
          <a:xfrm>
            <a:off x="311700" y="1266325"/>
            <a:ext cx="55128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Context:</a:t>
            </a:r>
            <a:endParaRPr b="1"/>
          </a:p>
          <a:p>
            <a:pPr indent="-342900" lvl="0" marL="457200" rtl="0" algn="l">
              <a:spcBef>
                <a:spcPts val="1200"/>
              </a:spcBef>
              <a:spcAft>
                <a:spcPts val="0"/>
              </a:spcAft>
              <a:buSzPts val="1800"/>
              <a:buChar char="●"/>
            </a:pPr>
            <a:r>
              <a:rPr lang="en"/>
              <a:t>Management seeks to understand organic buyers and the potential profitability of organic products.</a:t>
            </a:r>
            <a:endParaRPr/>
          </a:p>
          <a:p>
            <a:pPr indent="-342900" lvl="0" marL="457200" rtl="0" algn="l">
              <a:spcBef>
                <a:spcPts val="0"/>
              </a:spcBef>
              <a:spcAft>
                <a:spcPts val="0"/>
              </a:spcAft>
              <a:buSzPts val="1800"/>
              <a:buChar char="●"/>
            </a:pPr>
            <a:r>
              <a:rPr lang="en"/>
              <a:t>Key objectives: Identify likely buyers and recommend strategies to increase organic product sales.</a:t>
            </a:r>
            <a:endParaRPr/>
          </a:p>
        </p:txBody>
      </p:sp>
      <p:pic>
        <p:nvPicPr>
          <p:cNvPr id="81" name="Google Shape;81;p15"/>
          <p:cNvPicPr preferRelativeResize="0"/>
          <p:nvPr/>
        </p:nvPicPr>
        <p:blipFill>
          <a:blip r:embed="rId3">
            <a:alphaModFix/>
          </a:blip>
          <a:stretch>
            <a:fillRect/>
          </a:stretch>
        </p:blipFill>
        <p:spPr>
          <a:xfrm>
            <a:off x="5874175" y="1523738"/>
            <a:ext cx="2787875" cy="2787875"/>
          </a:xfrm>
          <a:prstGeom prst="rect">
            <a:avLst/>
          </a:prstGeom>
          <a:noFill/>
          <a:ln>
            <a:noFill/>
          </a:ln>
        </p:spPr>
      </p:pic>
      <p:sp>
        <p:nvSpPr>
          <p:cNvPr id="82" name="Google Shape;8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Insights from Customer Data Exploration</a:t>
            </a:r>
            <a:endParaRPr/>
          </a:p>
        </p:txBody>
      </p:sp>
      <p:pic>
        <p:nvPicPr>
          <p:cNvPr id="88" name="Google Shape;88;p16"/>
          <p:cNvPicPr preferRelativeResize="0"/>
          <p:nvPr/>
        </p:nvPicPr>
        <p:blipFill>
          <a:blip r:embed="rId3">
            <a:alphaModFix/>
          </a:blip>
          <a:stretch>
            <a:fillRect/>
          </a:stretch>
        </p:blipFill>
        <p:spPr>
          <a:xfrm>
            <a:off x="4748587" y="1352300"/>
            <a:ext cx="4227076" cy="3381662"/>
          </a:xfrm>
          <a:prstGeom prst="rect">
            <a:avLst/>
          </a:prstGeom>
          <a:noFill/>
          <a:ln>
            <a:noFill/>
          </a:ln>
        </p:spPr>
      </p:pic>
      <p:pic>
        <p:nvPicPr>
          <p:cNvPr id="89" name="Google Shape;89;p16"/>
          <p:cNvPicPr preferRelativeResize="0"/>
          <p:nvPr/>
        </p:nvPicPr>
        <p:blipFill>
          <a:blip r:embed="rId4">
            <a:alphaModFix/>
          </a:blip>
          <a:stretch>
            <a:fillRect/>
          </a:stretch>
        </p:blipFill>
        <p:spPr>
          <a:xfrm>
            <a:off x="168325" y="1352310"/>
            <a:ext cx="4227064" cy="3381642"/>
          </a:xfrm>
          <a:prstGeom prst="rect">
            <a:avLst/>
          </a:prstGeom>
          <a:noFill/>
          <a:ln>
            <a:noFill/>
          </a:ln>
        </p:spPr>
      </p:pic>
      <p:sp>
        <p:nvSpPr>
          <p:cNvPr id="90" name="Google Shape;9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Insights from Customer Data Exploration</a:t>
            </a:r>
            <a:r>
              <a:rPr lang="en"/>
              <a:t> </a:t>
            </a:r>
            <a:r>
              <a:rPr lang="en" sz="1550"/>
              <a:t>(cont.)</a:t>
            </a:r>
            <a:endParaRPr sz="1550"/>
          </a:p>
        </p:txBody>
      </p:sp>
      <p:sp>
        <p:nvSpPr>
          <p:cNvPr id="96" name="Google Shape;96;p1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Key Observations:</a:t>
            </a:r>
            <a:endParaRPr b="1"/>
          </a:p>
          <a:p>
            <a:pPr indent="-342900" lvl="0" marL="457200" rtl="0" algn="l">
              <a:spcBef>
                <a:spcPts val="1200"/>
              </a:spcBef>
              <a:spcAft>
                <a:spcPts val="0"/>
              </a:spcAft>
              <a:buSzPts val="1800"/>
              <a:buChar char="●"/>
            </a:pPr>
            <a:r>
              <a:rPr lang="en"/>
              <a:t>Younger customers (mid-40s and under) seem to </a:t>
            </a:r>
            <a:r>
              <a:rPr lang="en"/>
              <a:t>dominate</a:t>
            </a:r>
            <a:r>
              <a:rPr lang="en"/>
              <a:t> organic purchases.</a:t>
            </a:r>
            <a:endParaRPr/>
          </a:p>
          <a:p>
            <a:pPr indent="-342900" lvl="0" marL="457200" rtl="0" algn="l">
              <a:spcBef>
                <a:spcPts val="0"/>
              </a:spcBef>
              <a:spcAft>
                <a:spcPts val="0"/>
              </a:spcAft>
              <a:buSzPts val="1800"/>
              <a:buChar char="●"/>
            </a:pPr>
            <a:r>
              <a:rPr lang="en"/>
              <a:t>Higher affluence correlates with greater chance to buy organic products.</a:t>
            </a:r>
            <a:endParaRPr/>
          </a:p>
          <a:p>
            <a:pPr indent="-342900" lvl="0" marL="457200" rtl="0" algn="l">
              <a:spcBef>
                <a:spcPts val="0"/>
              </a:spcBef>
              <a:spcAft>
                <a:spcPts val="0"/>
              </a:spcAft>
              <a:buSzPts val="1800"/>
              <a:buChar char="●"/>
            </a:pPr>
            <a:r>
              <a:rPr lang="en"/>
              <a:t>Gender impact observed: Unknown genders are less likely to buy organic products.</a:t>
            </a:r>
            <a:endParaRPr/>
          </a:p>
        </p:txBody>
      </p:sp>
      <p:sp>
        <p:nvSpPr>
          <p:cNvPr id="97" name="Google Shape;97;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Building Predictive Models</a:t>
            </a:r>
            <a:endParaRPr/>
          </a:p>
        </p:txBody>
      </p:sp>
      <p:sp>
        <p:nvSpPr>
          <p:cNvPr id="103" name="Google Shape;103;p1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Summary:</a:t>
            </a:r>
            <a:endParaRPr b="1"/>
          </a:p>
          <a:p>
            <a:pPr indent="-342900" lvl="0" marL="457200" rtl="0" algn="l">
              <a:spcBef>
                <a:spcPts val="1200"/>
              </a:spcBef>
              <a:spcAft>
                <a:spcPts val="0"/>
              </a:spcAft>
              <a:buSzPts val="1800"/>
              <a:buChar char="●"/>
            </a:pPr>
            <a:r>
              <a:rPr lang="en"/>
              <a:t>Four models created: Decision Tree #1 and #2, Random Forest, and Gradient Boosting.</a:t>
            </a:r>
            <a:endParaRPr/>
          </a:p>
          <a:p>
            <a:pPr indent="-342900" lvl="0" marL="457200" rtl="0" algn="l">
              <a:spcBef>
                <a:spcPts val="0"/>
              </a:spcBef>
              <a:spcAft>
                <a:spcPts val="0"/>
              </a:spcAft>
              <a:buSzPts val="1800"/>
              <a:buChar char="●"/>
            </a:pPr>
            <a:r>
              <a:rPr lang="en"/>
              <a:t>Criteria: Accuracy, Precision, Recall, and AUC.</a:t>
            </a:r>
            <a:endParaRPr/>
          </a:p>
        </p:txBody>
      </p:sp>
      <p:sp>
        <p:nvSpPr>
          <p:cNvPr id="104" name="Google Shape;10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5" name="Google Shape;105;p18"/>
          <p:cNvPicPr preferRelativeResize="0"/>
          <p:nvPr/>
        </p:nvPicPr>
        <p:blipFill>
          <a:blip r:embed="rId3">
            <a:alphaModFix/>
          </a:blip>
          <a:stretch>
            <a:fillRect/>
          </a:stretch>
        </p:blipFill>
        <p:spPr>
          <a:xfrm>
            <a:off x="6479575" y="2690225"/>
            <a:ext cx="1782275" cy="1782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Understanding Organic Buyers</a:t>
            </a:r>
            <a:endParaRPr/>
          </a:p>
        </p:txBody>
      </p:sp>
      <p:sp>
        <p:nvSpPr>
          <p:cNvPr id="111" name="Google Shape;111;p1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Model Insights:</a:t>
            </a:r>
            <a:endParaRPr b="1"/>
          </a:p>
          <a:p>
            <a:pPr indent="-342900" lvl="0" marL="457200" rtl="0" algn="l">
              <a:spcBef>
                <a:spcPts val="1200"/>
              </a:spcBef>
              <a:spcAft>
                <a:spcPts val="0"/>
              </a:spcAft>
              <a:buSzPts val="1800"/>
              <a:buChar char="●"/>
            </a:pPr>
            <a:r>
              <a:rPr lang="en"/>
              <a:t>High affluence (&gt; 10.5) and younger age (&lt; 40) are primary predictors of organic buyers.</a:t>
            </a:r>
            <a:endParaRPr/>
          </a:p>
          <a:p>
            <a:pPr indent="-342900" lvl="0" marL="457200" rtl="0" algn="l">
              <a:spcBef>
                <a:spcPts val="0"/>
              </a:spcBef>
              <a:spcAft>
                <a:spcPts val="0"/>
              </a:spcAft>
              <a:buSzPts val="1800"/>
              <a:buChar char="●"/>
            </a:pPr>
            <a:r>
              <a:rPr lang="en"/>
              <a:t>Unknown gender customers are less likely to buy organic products.</a:t>
            </a:r>
            <a:endParaRPr/>
          </a:p>
          <a:p>
            <a:pPr indent="-342900" lvl="0" marL="457200" rtl="0" algn="l">
              <a:spcBef>
                <a:spcPts val="0"/>
              </a:spcBef>
              <a:spcAft>
                <a:spcPts val="0"/>
              </a:spcAft>
              <a:buSzPts val="1800"/>
              <a:buChar char="●"/>
            </a:pPr>
            <a:r>
              <a:rPr lang="en"/>
              <a:t>Regions with affluent urban neighborhoods offer the highest potential for sales expansion.</a:t>
            </a:r>
            <a:endParaRPr/>
          </a:p>
          <a:p>
            <a:pPr indent="0" lvl="0" marL="0" rtl="0" algn="l">
              <a:spcBef>
                <a:spcPts val="1200"/>
              </a:spcBef>
              <a:spcAft>
                <a:spcPts val="1200"/>
              </a:spcAft>
              <a:buNone/>
            </a:pPr>
            <a:r>
              <a:t/>
            </a:r>
            <a:endParaRPr/>
          </a:p>
        </p:txBody>
      </p:sp>
      <p:sp>
        <p:nvSpPr>
          <p:cNvPr id="112" name="Google Shape;11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3" name="Google Shape;113;p19"/>
          <p:cNvPicPr preferRelativeResize="0"/>
          <p:nvPr/>
        </p:nvPicPr>
        <p:blipFill rotWithShape="1">
          <a:blip r:embed="rId3">
            <a:alphaModFix/>
          </a:blip>
          <a:srcRect b="24974" l="0" r="0" t="42168"/>
          <a:stretch/>
        </p:blipFill>
        <p:spPr>
          <a:xfrm>
            <a:off x="361500" y="3710125"/>
            <a:ext cx="8421000" cy="953100"/>
          </a:xfrm>
          <a:prstGeom prst="chevron">
            <a:avLst>
              <a:gd fmla="val 50000" name="adj"/>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Profiling Example Buyers</a:t>
            </a:r>
            <a:endParaRPr/>
          </a:p>
        </p:txBody>
      </p:sp>
      <p:sp>
        <p:nvSpPr>
          <p:cNvPr id="119" name="Google Shape;119;p20"/>
          <p:cNvSpPr txBox="1"/>
          <p:nvPr>
            <p:ph idx="1" type="body"/>
          </p:nvPr>
        </p:nvSpPr>
        <p:spPr>
          <a:xfrm>
            <a:off x="287850" y="1266325"/>
            <a:ext cx="8568300" cy="200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Example Buyer: Taylor</a:t>
            </a:r>
            <a:endParaRPr b="1"/>
          </a:p>
          <a:p>
            <a:pPr indent="-342900" lvl="0" marL="457200" rtl="0" algn="l">
              <a:spcBef>
                <a:spcPts val="1200"/>
              </a:spcBef>
              <a:spcAft>
                <a:spcPts val="0"/>
              </a:spcAft>
              <a:buSzPts val="1800"/>
              <a:buChar char="●"/>
            </a:pPr>
            <a:r>
              <a:rPr lang="en"/>
              <a:t>A young and well-to-do customer in his/her thirties – the more affluent, the more likely they are to buy. He/she lives in an upscale urban neighborhood or recently moved to suburbia, perhaps with young kids.  </a:t>
            </a:r>
            <a:endParaRPr/>
          </a:p>
        </p:txBody>
      </p:sp>
      <p:sp>
        <p:nvSpPr>
          <p:cNvPr id="120" name="Google Shape;12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1" name="Google Shape;121;p20"/>
          <p:cNvPicPr preferRelativeResize="0"/>
          <p:nvPr/>
        </p:nvPicPr>
        <p:blipFill rotWithShape="1">
          <a:blip r:embed="rId3">
            <a:alphaModFix/>
          </a:blip>
          <a:srcRect b="0" l="6768" r="0" t="0"/>
          <a:stretch/>
        </p:blipFill>
        <p:spPr>
          <a:xfrm>
            <a:off x="1303913" y="3056550"/>
            <a:ext cx="3155450" cy="1776924"/>
          </a:xfrm>
          <a:prstGeom prst="rect">
            <a:avLst/>
          </a:prstGeom>
          <a:noFill/>
          <a:ln cap="flat" cmpd="sng" w="9525">
            <a:solidFill>
              <a:schemeClr val="dk2"/>
            </a:solidFill>
            <a:prstDash val="solid"/>
            <a:round/>
            <a:headEnd len="sm" w="sm" type="none"/>
            <a:tailEnd len="sm" w="sm" type="none"/>
          </a:ln>
        </p:spPr>
      </p:pic>
      <p:pic>
        <p:nvPicPr>
          <p:cNvPr id="122" name="Google Shape;122;p20"/>
          <p:cNvPicPr preferRelativeResize="0"/>
          <p:nvPr/>
        </p:nvPicPr>
        <p:blipFill>
          <a:blip r:embed="rId4">
            <a:alphaModFix/>
          </a:blip>
          <a:stretch>
            <a:fillRect/>
          </a:stretch>
        </p:blipFill>
        <p:spPr>
          <a:xfrm>
            <a:off x="4684631" y="3056550"/>
            <a:ext cx="3155456" cy="17769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1200"/>
              </a:spcAft>
              <a:buNone/>
            </a:pPr>
            <a:r>
              <a:rPr lang="en"/>
              <a:t>Strategies to Increase Organic Sales</a:t>
            </a:r>
            <a:endParaRPr/>
          </a:p>
        </p:txBody>
      </p:sp>
      <p:sp>
        <p:nvSpPr>
          <p:cNvPr id="128" name="Google Shape;128;p2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Actions:</a:t>
            </a:r>
            <a:endParaRPr b="1"/>
          </a:p>
          <a:p>
            <a:pPr indent="-342900" lvl="0" marL="457200" rtl="0" algn="l">
              <a:spcBef>
                <a:spcPts val="1200"/>
              </a:spcBef>
              <a:spcAft>
                <a:spcPts val="0"/>
              </a:spcAft>
              <a:buSzPts val="1800"/>
              <a:buChar char="●"/>
            </a:pPr>
            <a:r>
              <a:rPr lang="en"/>
              <a:t>Focus marketing on younger, affluent customers.</a:t>
            </a:r>
            <a:endParaRPr/>
          </a:p>
          <a:p>
            <a:pPr indent="-342900" lvl="0" marL="457200" rtl="0" algn="l">
              <a:spcBef>
                <a:spcPts val="0"/>
              </a:spcBef>
              <a:spcAft>
                <a:spcPts val="0"/>
              </a:spcAft>
              <a:buSzPts val="1800"/>
              <a:buChar char="●"/>
            </a:pPr>
            <a:r>
              <a:rPr lang="en"/>
              <a:t>Expand organic product availability in urban affluent regions.</a:t>
            </a:r>
            <a:endParaRPr/>
          </a:p>
          <a:p>
            <a:pPr indent="-342900" lvl="0" marL="457200" rtl="0" algn="l">
              <a:spcBef>
                <a:spcPts val="0"/>
              </a:spcBef>
              <a:spcAft>
                <a:spcPts val="0"/>
              </a:spcAft>
              <a:buSzPts val="1800"/>
              <a:buChar char="●"/>
            </a:pPr>
            <a:r>
              <a:rPr lang="en"/>
              <a:t>Engage customers with personalized promotions (e.g., coupons).</a:t>
            </a:r>
            <a:endParaRPr/>
          </a:p>
          <a:p>
            <a:pPr indent="-342900" lvl="0" marL="457200" rtl="0" algn="l">
              <a:spcBef>
                <a:spcPts val="0"/>
              </a:spcBef>
              <a:spcAft>
                <a:spcPts val="0"/>
              </a:spcAft>
              <a:buSzPts val="1800"/>
              <a:buChar char="●"/>
            </a:pPr>
            <a:r>
              <a:rPr lang="en"/>
              <a:t>Investigate and address barriers for customers with "Unknown" gender.</a:t>
            </a:r>
            <a:endParaRPr/>
          </a:p>
        </p:txBody>
      </p:sp>
      <p:sp>
        <p:nvSpPr>
          <p:cNvPr id="129" name="Google Shape;12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